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Arial" charset="1" panose="020B0502020202020204"/>
      <p:regular r:id="rId16"/>
    </p:embeddedFont>
    <p:embeddedFont>
      <p:font typeface="Arial Bold" charset="1" panose="020B0802020202020204"/>
      <p:regular r:id="rId17"/>
    </p:embeddedFont>
    <p:embeddedFont>
      <p:font typeface="Arial Italics" charset="1" panose="020B0502020202090204"/>
      <p:regular r:id="rId18"/>
    </p:embeddedFont>
    <p:embeddedFont>
      <p:font typeface="Arial Bold Italics" charset="1" panose="020B0802020202090204"/>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https://www.elprocus.com/ever-wondered-lcd-works/"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5330652" y="7061766"/>
            <a:ext cx="1928648" cy="2074442"/>
            <a:chOff x="0" y="0"/>
            <a:chExt cx="2571531" cy="2765923"/>
          </a:xfrm>
        </p:grpSpPr>
        <p:sp>
          <p:nvSpPr>
            <p:cNvPr name="AutoShape 3" id="3"/>
            <p:cNvSpPr/>
            <p:nvPr/>
          </p:nvSpPr>
          <p:spPr>
            <a:xfrm rot="0">
              <a:off x="2508031" y="0"/>
              <a:ext cx="63500" cy="1767642"/>
            </a:xfrm>
            <a:prstGeom prst="rect">
              <a:avLst/>
            </a:prstGeom>
            <a:solidFill>
              <a:srgbClr val="57FFDC"/>
            </a:solidFill>
          </p:spPr>
        </p:sp>
        <p:sp>
          <p:nvSpPr>
            <p:cNvPr name="TextBox 4" id="4"/>
            <p:cNvSpPr txBox="true"/>
            <p:nvPr/>
          </p:nvSpPr>
          <p:spPr>
            <a:xfrm rot="0">
              <a:off x="0" y="2310295"/>
              <a:ext cx="2571531" cy="455628"/>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01</a:t>
              </a:r>
            </a:p>
          </p:txBody>
        </p:sp>
      </p:grpSp>
      <p:sp>
        <p:nvSpPr>
          <p:cNvPr name="Freeform 5" id="5"/>
          <p:cNvSpPr/>
          <p:nvPr/>
        </p:nvSpPr>
        <p:spPr>
          <a:xfrm flipH="false" flipV="false" rot="0">
            <a:off x="19050" y="2678"/>
            <a:ext cx="18292763" cy="10284322"/>
          </a:xfrm>
          <a:custGeom>
            <a:avLst/>
            <a:gdLst/>
            <a:ahLst/>
            <a:cxnLst/>
            <a:rect r="r" b="b" t="t" l="l"/>
            <a:pathLst>
              <a:path h="10284322" w="18292763">
                <a:moveTo>
                  <a:pt x="0" y="0"/>
                </a:moveTo>
                <a:lnTo>
                  <a:pt x="18292763" y="0"/>
                </a:lnTo>
                <a:lnTo>
                  <a:pt x="18292763" y="10284322"/>
                </a:lnTo>
                <a:lnTo>
                  <a:pt x="0" y="10284322"/>
                </a:lnTo>
                <a:lnTo>
                  <a:pt x="0" y="0"/>
                </a:lnTo>
                <a:close/>
              </a:path>
            </a:pathLst>
          </a:custGeom>
          <a:blipFill>
            <a:blip r:embed="rId2"/>
            <a:stretch>
              <a:fillRect l="0" t="0" r="0" b="0"/>
            </a:stretch>
          </a:blipFill>
        </p:spPr>
      </p:sp>
      <p:grpSp>
        <p:nvGrpSpPr>
          <p:cNvPr name="Group 6" id="6"/>
          <p:cNvGrpSpPr/>
          <p:nvPr/>
        </p:nvGrpSpPr>
        <p:grpSpPr>
          <a:xfrm rot="0">
            <a:off x="1145032" y="1559332"/>
            <a:ext cx="10316071" cy="2871509"/>
            <a:chOff x="0" y="0"/>
            <a:chExt cx="13754762" cy="3828679"/>
          </a:xfrm>
        </p:grpSpPr>
        <p:sp>
          <p:nvSpPr>
            <p:cNvPr name="TextBox 7" id="7"/>
            <p:cNvSpPr txBox="true"/>
            <p:nvPr/>
          </p:nvSpPr>
          <p:spPr>
            <a:xfrm rot="0">
              <a:off x="0" y="104775"/>
              <a:ext cx="13754762" cy="2531745"/>
            </a:xfrm>
            <a:prstGeom prst="rect">
              <a:avLst/>
            </a:prstGeom>
          </p:spPr>
          <p:txBody>
            <a:bodyPr anchor="t" rtlCol="false" tIns="0" lIns="0" bIns="0" rIns="0">
              <a:spAutoFit/>
            </a:bodyPr>
            <a:lstStyle/>
            <a:p>
              <a:pPr>
                <a:lnSpc>
                  <a:spcPts val="14429"/>
                </a:lnSpc>
              </a:pPr>
              <a:r>
                <a:rPr lang="en-US" sz="12999" spc="-389">
                  <a:solidFill>
                    <a:srgbClr val="FFFFFF"/>
                  </a:solidFill>
                  <a:latin typeface="HK Grotesk Bold"/>
                </a:rPr>
                <a:t>GROUP 10</a:t>
              </a:r>
            </a:p>
          </p:txBody>
        </p:sp>
        <p:sp>
          <p:nvSpPr>
            <p:cNvPr name="TextBox 8" id="8"/>
            <p:cNvSpPr txBox="true"/>
            <p:nvPr/>
          </p:nvSpPr>
          <p:spPr>
            <a:xfrm rot="0">
              <a:off x="0" y="3210261"/>
              <a:ext cx="7714532" cy="618418"/>
            </a:xfrm>
            <a:prstGeom prst="rect">
              <a:avLst/>
            </a:prstGeom>
          </p:spPr>
          <p:txBody>
            <a:bodyPr anchor="t" rtlCol="false" tIns="0" lIns="0" bIns="0" rIns="0">
              <a:spAutoFit/>
            </a:bodyPr>
            <a:lstStyle/>
            <a:p>
              <a:pPr>
                <a:lnSpc>
                  <a:spcPts val="3551"/>
                </a:lnSpc>
              </a:pPr>
            </a:p>
          </p:txBody>
        </p:sp>
      </p:grpSp>
      <p:sp>
        <p:nvSpPr>
          <p:cNvPr name="TextBox 9" id="9"/>
          <p:cNvSpPr txBox="true"/>
          <p:nvPr/>
        </p:nvSpPr>
        <p:spPr>
          <a:xfrm rot="0">
            <a:off x="762798" y="3775774"/>
            <a:ext cx="8846923" cy="1386333"/>
          </a:xfrm>
          <a:prstGeom prst="rect">
            <a:avLst/>
          </a:prstGeom>
        </p:spPr>
        <p:txBody>
          <a:bodyPr anchor="t" rtlCol="false" tIns="0" lIns="0" bIns="0" rIns="0">
            <a:spAutoFit/>
          </a:bodyPr>
          <a:lstStyle/>
          <a:p>
            <a:pPr algn="ctr">
              <a:lnSpc>
                <a:spcPts val="10680"/>
              </a:lnSpc>
              <a:spcBef>
                <a:spcPct val="0"/>
              </a:spcBef>
            </a:pPr>
            <a:r>
              <a:rPr lang="en-US" sz="9622">
                <a:solidFill>
                  <a:srgbClr val="57FFDC"/>
                </a:solidFill>
                <a:latin typeface="HK Grotesk Bold Bold"/>
              </a:rPr>
              <a:t>SPACE</a:t>
            </a:r>
            <a:r>
              <a:rPr lang="en-US" sz="9622">
                <a:solidFill>
                  <a:srgbClr val="57FFDC"/>
                </a:solidFill>
                <a:latin typeface="HK Grotesk Bold Bold"/>
              </a:rPr>
              <a:t> robot</a:t>
            </a:r>
          </a:p>
        </p:txBody>
      </p:sp>
      <p:grpSp>
        <p:nvGrpSpPr>
          <p:cNvPr name="Group 10" id="10"/>
          <p:cNvGrpSpPr/>
          <p:nvPr/>
        </p:nvGrpSpPr>
        <p:grpSpPr>
          <a:xfrm rot="0">
            <a:off x="-1165850" y="7845682"/>
            <a:ext cx="1928648" cy="2074442"/>
            <a:chOff x="0" y="0"/>
            <a:chExt cx="2571531" cy="2765923"/>
          </a:xfrm>
        </p:grpSpPr>
        <p:sp>
          <p:nvSpPr>
            <p:cNvPr name="AutoShape 11" id="11"/>
            <p:cNvSpPr/>
            <p:nvPr/>
          </p:nvSpPr>
          <p:spPr>
            <a:xfrm rot="0">
              <a:off x="2508031" y="0"/>
              <a:ext cx="63500" cy="1767642"/>
            </a:xfrm>
            <a:prstGeom prst="rect">
              <a:avLst/>
            </a:prstGeom>
            <a:solidFill>
              <a:srgbClr val="57FFDC"/>
            </a:solidFill>
          </p:spPr>
        </p:sp>
        <p:sp>
          <p:nvSpPr>
            <p:cNvPr name="TextBox 12" id="12"/>
            <p:cNvSpPr txBox="true"/>
            <p:nvPr/>
          </p:nvSpPr>
          <p:spPr>
            <a:xfrm rot="0">
              <a:off x="0" y="2310295"/>
              <a:ext cx="2571531" cy="455628"/>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01</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984960" y="7183858"/>
            <a:ext cx="616957" cy="2074442"/>
            <a:chOff x="0" y="0"/>
            <a:chExt cx="822610" cy="2765923"/>
          </a:xfrm>
        </p:grpSpPr>
        <p:sp>
          <p:nvSpPr>
            <p:cNvPr name="AutoShape 3" id="3"/>
            <p:cNvSpPr/>
            <p:nvPr/>
          </p:nvSpPr>
          <p:spPr>
            <a:xfrm rot="0">
              <a:off x="0" y="0"/>
              <a:ext cx="63500" cy="1767642"/>
            </a:xfrm>
            <a:prstGeom prst="rect">
              <a:avLst/>
            </a:prstGeom>
            <a:solidFill>
              <a:srgbClr val="57FFDC"/>
            </a:solidFill>
          </p:spPr>
        </p:sp>
        <p:sp>
          <p:nvSpPr>
            <p:cNvPr name="TextBox 4" id="4"/>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Bold"/>
                </a:rPr>
                <a:t>10</a:t>
              </a:r>
            </a:p>
          </p:txBody>
        </p:sp>
      </p:grpSp>
      <p:sp>
        <p:nvSpPr>
          <p:cNvPr name="Freeform 5" id="5"/>
          <p:cNvSpPr/>
          <p:nvPr/>
        </p:nvSpPr>
        <p:spPr>
          <a:xfrm flipH="false" flipV="false" rot="0">
            <a:off x="8577811" y="0"/>
            <a:ext cx="8681489" cy="10284317"/>
          </a:xfrm>
          <a:custGeom>
            <a:avLst/>
            <a:gdLst/>
            <a:ahLst/>
            <a:cxnLst/>
            <a:rect r="r" b="b" t="t" l="l"/>
            <a:pathLst>
              <a:path h="10284317" w="8681489">
                <a:moveTo>
                  <a:pt x="0" y="0"/>
                </a:moveTo>
                <a:lnTo>
                  <a:pt x="8681489" y="0"/>
                </a:lnTo>
                <a:lnTo>
                  <a:pt x="8681489" y="10284317"/>
                </a:lnTo>
                <a:lnTo>
                  <a:pt x="0" y="10284317"/>
                </a:lnTo>
                <a:lnTo>
                  <a:pt x="0" y="0"/>
                </a:lnTo>
                <a:close/>
              </a:path>
            </a:pathLst>
          </a:custGeom>
          <a:blipFill>
            <a:blip r:embed="rId2"/>
            <a:stretch>
              <a:fillRect l="0" t="-5550" r="-162459" b="-19074"/>
            </a:stretch>
          </a:blipFill>
        </p:spPr>
      </p:sp>
      <p:grpSp>
        <p:nvGrpSpPr>
          <p:cNvPr name="Group 6" id="6"/>
          <p:cNvGrpSpPr/>
          <p:nvPr/>
        </p:nvGrpSpPr>
        <p:grpSpPr>
          <a:xfrm rot="0">
            <a:off x="469086" y="320953"/>
            <a:ext cx="12824396" cy="2212101"/>
            <a:chOff x="0" y="0"/>
            <a:chExt cx="17099195" cy="2949468"/>
          </a:xfrm>
        </p:grpSpPr>
        <p:sp>
          <p:nvSpPr>
            <p:cNvPr name="TextBox 7" id="7"/>
            <p:cNvSpPr txBox="true"/>
            <p:nvPr/>
          </p:nvSpPr>
          <p:spPr>
            <a:xfrm rot="0">
              <a:off x="0" y="66675"/>
              <a:ext cx="17099195" cy="1553845"/>
            </a:xfrm>
            <a:prstGeom prst="rect">
              <a:avLst/>
            </a:prstGeom>
          </p:spPr>
          <p:txBody>
            <a:bodyPr anchor="t" rtlCol="false" tIns="0" lIns="0" bIns="0" rIns="0">
              <a:spAutoFit/>
            </a:bodyPr>
            <a:lstStyle/>
            <a:p>
              <a:pPr>
                <a:lnSpc>
                  <a:spcPts val="8880"/>
                </a:lnSpc>
              </a:pPr>
              <a:r>
                <a:rPr lang="en-US" sz="8000" spc="-240">
                  <a:solidFill>
                    <a:srgbClr val="57FFDC"/>
                  </a:solidFill>
                  <a:latin typeface="HK Grotesk Bold Bold"/>
                </a:rPr>
                <a:t>CODE OF ROBOT</a:t>
              </a:r>
            </a:p>
          </p:txBody>
        </p:sp>
        <p:sp>
          <p:nvSpPr>
            <p:cNvPr name="TextBox 8" id="8"/>
            <p:cNvSpPr txBox="true"/>
            <p:nvPr/>
          </p:nvSpPr>
          <p:spPr>
            <a:xfrm rot="0">
              <a:off x="0" y="2305015"/>
              <a:ext cx="16177017" cy="644453"/>
            </a:xfrm>
            <a:prstGeom prst="rect">
              <a:avLst/>
            </a:prstGeom>
          </p:spPr>
          <p:txBody>
            <a:bodyPr anchor="t" rtlCol="false" tIns="0" lIns="0" bIns="0" rIns="0">
              <a:spAutoFit/>
            </a:bodyPr>
            <a:lstStyle/>
            <a:p>
              <a:pPr>
                <a:lnSpc>
                  <a:spcPts val="390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411743" y="7183858"/>
            <a:ext cx="616957" cy="2074442"/>
            <a:chOff x="0" y="0"/>
            <a:chExt cx="822610" cy="2765923"/>
          </a:xfrm>
        </p:grpSpPr>
        <p:sp>
          <p:nvSpPr>
            <p:cNvPr name="AutoShape 3" id="3"/>
            <p:cNvSpPr/>
            <p:nvPr/>
          </p:nvSpPr>
          <p:spPr>
            <a:xfrm rot="0">
              <a:off x="0" y="0"/>
              <a:ext cx="63500" cy="1767642"/>
            </a:xfrm>
            <a:prstGeom prst="rect">
              <a:avLst/>
            </a:prstGeom>
            <a:solidFill>
              <a:srgbClr val="57FFDC"/>
            </a:solidFill>
          </p:spPr>
        </p:sp>
        <p:sp>
          <p:nvSpPr>
            <p:cNvPr name="TextBox 4" id="4"/>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11</a:t>
              </a:r>
            </a:p>
          </p:txBody>
        </p:sp>
      </p:grpSp>
      <p:sp>
        <p:nvSpPr>
          <p:cNvPr name="Freeform 5" id="5"/>
          <p:cNvSpPr/>
          <p:nvPr/>
        </p:nvSpPr>
        <p:spPr>
          <a:xfrm flipH="false" flipV="false" rot="0">
            <a:off x="2398770" y="130906"/>
            <a:ext cx="9426302" cy="10025187"/>
          </a:xfrm>
          <a:custGeom>
            <a:avLst/>
            <a:gdLst/>
            <a:ahLst/>
            <a:cxnLst/>
            <a:rect r="r" b="b" t="t" l="l"/>
            <a:pathLst>
              <a:path h="10025187" w="9426302">
                <a:moveTo>
                  <a:pt x="0" y="0"/>
                </a:moveTo>
                <a:lnTo>
                  <a:pt x="9426302" y="0"/>
                </a:lnTo>
                <a:lnTo>
                  <a:pt x="9426302" y="10025188"/>
                </a:lnTo>
                <a:lnTo>
                  <a:pt x="0" y="10025188"/>
                </a:lnTo>
                <a:lnTo>
                  <a:pt x="0" y="0"/>
                </a:lnTo>
                <a:close/>
              </a:path>
            </a:pathLst>
          </a:custGeom>
          <a:blipFill>
            <a:blip r:embed="rId2"/>
            <a:stretch>
              <a:fillRect l="0" t="-13607" r="-136939" b="-11708"/>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8401603">
            <a:off x="5328173" y="-816435"/>
            <a:ext cx="18528255" cy="5642970"/>
          </a:xfrm>
          <a:custGeom>
            <a:avLst/>
            <a:gdLst/>
            <a:ahLst/>
            <a:cxnLst/>
            <a:rect r="r" b="b" t="t" l="l"/>
            <a:pathLst>
              <a:path h="5642970" w="18528255">
                <a:moveTo>
                  <a:pt x="0" y="0"/>
                </a:moveTo>
                <a:lnTo>
                  <a:pt x="18528254" y="0"/>
                </a:lnTo>
                <a:lnTo>
                  <a:pt x="18528254" y="5642970"/>
                </a:lnTo>
                <a:lnTo>
                  <a:pt x="0" y="5642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0221" y="7183858"/>
            <a:ext cx="616957" cy="2074442"/>
            <a:chOff x="0" y="0"/>
            <a:chExt cx="822610" cy="2765923"/>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12</a:t>
              </a:r>
            </a:p>
          </p:txBody>
        </p:sp>
      </p:grpSp>
      <p:sp>
        <p:nvSpPr>
          <p:cNvPr name="Freeform 6" id="6"/>
          <p:cNvSpPr/>
          <p:nvPr/>
        </p:nvSpPr>
        <p:spPr>
          <a:xfrm flipH="false" flipV="false" rot="0">
            <a:off x="3412520" y="178718"/>
            <a:ext cx="7686954" cy="9940116"/>
          </a:xfrm>
          <a:custGeom>
            <a:avLst/>
            <a:gdLst/>
            <a:ahLst/>
            <a:cxnLst/>
            <a:rect r="r" b="b" t="t" l="l"/>
            <a:pathLst>
              <a:path h="9940116" w="7686954">
                <a:moveTo>
                  <a:pt x="0" y="0"/>
                </a:moveTo>
                <a:lnTo>
                  <a:pt x="7686953" y="0"/>
                </a:lnTo>
                <a:lnTo>
                  <a:pt x="7686953" y="9940117"/>
                </a:lnTo>
                <a:lnTo>
                  <a:pt x="0" y="9940117"/>
                </a:lnTo>
                <a:lnTo>
                  <a:pt x="0" y="0"/>
                </a:lnTo>
                <a:close/>
              </a:path>
            </a:pathLst>
          </a:custGeom>
          <a:blipFill>
            <a:blip r:embed="rId4"/>
            <a:stretch>
              <a:fillRect l="0" t="-12536" r="-185370" b="-11598"/>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8401603">
            <a:off x="6677829" y="-1063324"/>
            <a:ext cx="18528255" cy="5642970"/>
          </a:xfrm>
          <a:custGeom>
            <a:avLst/>
            <a:gdLst/>
            <a:ahLst/>
            <a:cxnLst/>
            <a:rect r="r" b="b" t="t" l="l"/>
            <a:pathLst>
              <a:path h="5642970" w="18528255">
                <a:moveTo>
                  <a:pt x="0" y="0"/>
                </a:moveTo>
                <a:lnTo>
                  <a:pt x="18528255" y="0"/>
                </a:lnTo>
                <a:lnTo>
                  <a:pt x="18528255" y="5642971"/>
                </a:lnTo>
                <a:lnTo>
                  <a:pt x="0" y="5642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24101" y="7183858"/>
            <a:ext cx="616957" cy="2074442"/>
            <a:chOff x="0" y="0"/>
            <a:chExt cx="822610" cy="2765923"/>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13</a:t>
              </a:r>
            </a:p>
          </p:txBody>
        </p:sp>
      </p:grpSp>
      <p:sp>
        <p:nvSpPr>
          <p:cNvPr name="Freeform 6" id="6"/>
          <p:cNvSpPr/>
          <p:nvPr/>
        </p:nvSpPr>
        <p:spPr>
          <a:xfrm flipH="false" flipV="false" rot="0">
            <a:off x="2581577" y="606391"/>
            <a:ext cx="9668959" cy="8651909"/>
          </a:xfrm>
          <a:custGeom>
            <a:avLst/>
            <a:gdLst/>
            <a:ahLst/>
            <a:cxnLst/>
            <a:rect r="r" b="b" t="t" l="l"/>
            <a:pathLst>
              <a:path h="8651909" w="9668959">
                <a:moveTo>
                  <a:pt x="0" y="0"/>
                </a:moveTo>
                <a:lnTo>
                  <a:pt x="9668959" y="0"/>
                </a:lnTo>
                <a:lnTo>
                  <a:pt x="9668959" y="8651909"/>
                </a:lnTo>
                <a:lnTo>
                  <a:pt x="0" y="8651909"/>
                </a:lnTo>
                <a:lnTo>
                  <a:pt x="0" y="0"/>
                </a:lnTo>
                <a:close/>
              </a:path>
            </a:pathLst>
          </a:custGeom>
          <a:blipFill>
            <a:blip r:embed="rId4"/>
            <a:stretch>
              <a:fillRect l="0" t="-93154" r="-228159" b="-13133"/>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170604" y="308333"/>
            <a:ext cx="8349316" cy="9293353"/>
            <a:chOff x="0" y="0"/>
            <a:chExt cx="11132421" cy="12391138"/>
          </a:xfrm>
        </p:grpSpPr>
        <p:sp>
          <p:nvSpPr>
            <p:cNvPr name="TextBox 3" id="3"/>
            <p:cNvSpPr txBox="true"/>
            <p:nvPr/>
          </p:nvSpPr>
          <p:spPr>
            <a:xfrm rot="0">
              <a:off x="0" y="47625"/>
              <a:ext cx="11132421" cy="2437513"/>
            </a:xfrm>
            <a:prstGeom prst="rect">
              <a:avLst/>
            </a:prstGeom>
          </p:spPr>
          <p:txBody>
            <a:bodyPr anchor="t" rtlCol="false" tIns="0" lIns="0" bIns="0" rIns="0">
              <a:spAutoFit/>
            </a:bodyPr>
            <a:lstStyle/>
            <a:p>
              <a:pPr>
                <a:lnSpc>
                  <a:spcPts val="7104"/>
                </a:lnSpc>
              </a:pPr>
              <a:r>
                <a:rPr lang="en-US" sz="6400" spc="-192">
                  <a:solidFill>
                    <a:srgbClr val="FFFFFF"/>
                  </a:solidFill>
                  <a:cs typeface="HK Grotesk Bold"/>
                </a:rPr>
                <a:t>عمل الطلاب: </a:t>
              </a:r>
            </a:p>
            <a:p>
              <a:pPr>
                <a:lnSpc>
                  <a:spcPts val="7104"/>
                </a:lnSpc>
              </a:pPr>
            </a:p>
          </p:txBody>
        </p:sp>
        <p:sp>
          <p:nvSpPr>
            <p:cNvPr name="TextBox 4" id="4"/>
            <p:cNvSpPr txBox="true"/>
            <p:nvPr/>
          </p:nvSpPr>
          <p:spPr>
            <a:xfrm rot="0">
              <a:off x="0" y="2945513"/>
              <a:ext cx="9268240" cy="9445625"/>
            </a:xfrm>
            <a:prstGeom prst="rect">
              <a:avLst/>
            </a:prstGeom>
          </p:spPr>
          <p:txBody>
            <a:bodyPr anchor="t" rtlCol="false" tIns="0" lIns="0" bIns="0" rIns="0">
              <a:spAutoFit/>
            </a:bodyPr>
            <a:lstStyle/>
            <a:p>
              <a:pPr marL="971544" indent="-485772" lvl="1">
                <a:lnSpc>
                  <a:spcPts val="5849"/>
                </a:lnSpc>
                <a:buFont typeface="Arial"/>
                <a:buChar char="•"/>
              </a:pPr>
              <a:r>
                <a:rPr lang="en-US" sz="4499" spc="-89">
                  <a:solidFill>
                    <a:srgbClr val="FFFFFF"/>
                  </a:solidFill>
                  <a:cs typeface="HK Grotesk Light"/>
                </a:rPr>
                <a:t>على عبدالمنعم على ابراهيم</a:t>
              </a:r>
            </a:p>
            <a:p>
              <a:pPr marL="971544" indent="-485772" lvl="1">
                <a:lnSpc>
                  <a:spcPts val="5849"/>
                </a:lnSpc>
                <a:buFont typeface="Arial"/>
                <a:buChar char="•"/>
              </a:pPr>
              <a:r>
                <a:rPr lang="en-US" sz="4499" spc="-89">
                  <a:solidFill>
                    <a:srgbClr val="FFFFFF"/>
                  </a:solidFill>
                  <a:cs typeface="HK Grotesk Light"/>
                </a:rPr>
                <a:t>احمد زكريا عبدالعال يوسف</a:t>
              </a:r>
            </a:p>
            <a:p>
              <a:pPr marL="971544" indent="-485772" lvl="1">
                <a:lnSpc>
                  <a:spcPts val="5849"/>
                </a:lnSpc>
                <a:buFont typeface="Arial"/>
                <a:buChar char="•"/>
              </a:pPr>
              <a:r>
                <a:rPr lang="en-US" sz="4499" spc="-89">
                  <a:solidFill>
                    <a:srgbClr val="FFFFFF"/>
                  </a:solidFill>
                  <a:cs typeface="HK Grotesk Light"/>
                </a:rPr>
                <a:t>رحمه احمد يوسف امين</a:t>
              </a:r>
            </a:p>
            <a:p>
              <a:pPr marL="971544" indent="-485772" lvl="1">
                <a:lnSpc>
                  <a:spcPts val="5849"/>
                </a:lnSpc>
                <a:buFont typeface="Arial"/>
                <a:buChar char="•"/>
              </a:pPr>
              <a:r>
                <a:rPr lang="en-US" sz="4499" spc="-89">
                  <a:solidFill>
                    <a:srgbClr val="FFFFFF"/>
                  </a:solidFill>
                  <a:cs typeface="HK Grotesk Light"/>
                </a:rPr>
                <a:t>ايثار عدنان ابراهيم البليدي</a:t>
              </a:r>
            </a:p>
            <a:p>
              <a:pPr marL="971544" indent="-485772" lvl="1">
                <a:lnSpc>
                  <a:spcPts val="5849"/>
                </a:lnSpc>
                <a:buFont typeface="Arial"/>
                <a:buChar char="•"/>
              </a:pPr>
              <a:r>
                <a:rPr lang="en-US" sz="4499" spc="-89">
                  <a:solidFill>
                    <a:srgbClr val="FFFFFF"/>
                  </a:solidFill>
                  <a:latin typeface="HK Grotesk Light"/>
                </a:rPr>
                <a:t> اسراء مجدي محمد نجيب</a:t>
              </a:r>
            </a:p>
            <a:p>
              <a:pPr marL="971544" indent="-485772" lvl="1">
                <a:lnSpc>
                  <a:spcPts val="5849"/>
                </a:lnSpc>
                <a:buFont typeface="Arial"/>
                <a:buChar char="•"/>
              </a:pPr>
              <a:r>
                <a:rPr lang="en-US" sz="4499" spc="-89">
                  <a:solidFill>
                    <a:srgbClr val="FFFFFF"/>
                  </a:solidFill>
                  <a:cs typeface="HK Grotesk Light"/>
                </a:rPr>
                <a:t>احمد محمد محمود</a:t>
              </a:r>
            </a:p>
            <a:p>
              <a:pPr marL="971544" indent="-485772" lvl="1">
                <a:lnSpc>
                  <a:spcPts val="5849"/>
                </a:lnSpc>
                <a:buFont typeface="Arial"/>
                <a:buChar char="•"/>
              </a:pPr>
              <a:r>
                <a:rPr lang="en-US" sz="4499" spc="-89">
                  <a:solidFill>
                    <a:srgbClr val="FFFFFF"/>
                  </a:solidFill>
                  <a:cs typeface="HK Grotesk Light"/>
                </a:rPr>
                <a:t>اشرف محمد ابراهيم ابوزيد</a:t>
              </a:r>
            </a:p>
            <a:p>
              <a:pPr marL="971544" indent="-485772" lvl="1">
                <a:lnSpc>
                  <a:spcPts val="5849"/>
                </a:lnSpc>
                <a:buFont typeface="Arial"/>
                <a:buChar char="•"/>
              </a:pPr>
              <a:r>
                <a:rPr lang="en-US" sz="4499" spc="-89">
                  <a:solidFill>
                    <a:srgbClr val="FFFFFF"/>
                  </a:solidFill>
                  <a:cs typeface="HK Grotesk Light"/>
                </a:rPr>
                <a:t>احمد فتحى عواد عامر</a:t>
              </a:r>
            </a:p>
            <a:p>
              <a:pPr marL="971544" indent="-485772" lvl="1">
                <a:lnSpc>
                  <a:spcPts val="5849"/>
                </a:lnSpc>
                <a:buFont typeface="Arial"/>
                <a:buChar char="•"/>
              </a:pPr>
              <a:r>
                <a:rPr lang="en-US" sz="4499" spc="-89">
                  <a:solidFill>
                    <a:srgbClr val="FFFFFF"/>
                  </a:solidFill>
                  <a:cs typeface="HK Grotesk Light"/>
                </a:rPr>
                <a:t>احمد محمد عاطف</a:t>
              </a:r>
            </a:p>
            <a:p>
              <a:pPr>
                <a:lnSpc>
                  <a:spcPts val="3900"/>
                </a:lnSpc>
              </a:pPr>
            </a:p>
          </p:txBody>
        </p:sp>
      </p:grpSp>
      <p:sp>
        <p:nvSpPr>
          <p:cNvPr name="Freeform 5" id="5"/>
          <p:cNvSpPr/>
          <p:nvPr/>
        </p:nvSpPr>
        <p:spPr>
          <a:xfrm flipH="false" flipV="true" rot="-2228806">
            <a:off x="4385226" y="2852677"/>
            <a:ext cx="21356206" cy="6874465"/>
          </a:xfrm>
          <a:custGeom>
            <a:avLst/>
            <a:gdLst/>
            <a:ahLst/>
            <a:cxnLst/>
            <a:rect r="r" b="b" t="t" l="l"/>
            <a:pathLst>
              <a:path h="6874465" w="21356206">
                <a:moveTo>
                  <a:pt x="0" y="6874465"/>
                </a:moveTo>
                <a:lnTo>
                  <a:pt x="21356206" y="6874465"/>
                </a:lnTo>
                <a:lnTo>
                  <a:pt x="21356206" y="0"/>
                </a:lnTo>
                <a:lnTo>
                  <a:pt x="0" y="0"/>
                </a:lnTo>
                <a:lnTo>
                  <a:pt x="0" y="687446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42343" y="7183858"/>
            <a:ext cx="616957" cy="2074442"/>
            <a:chOff x="0" y="0"/>
            <a:chExt cx="822610" cy="2765923"/>
          </a:xfrm>
        </p:grpSpPr>
        <p:sp>
          <p:nvSpPr>
            <p:cNvPr name="AutoShape 7" id="7"/>
            <p:cNvSpPr/>
            <p:nvPr/>
          </p:nvSpPr>
          <p:spPr>
            <a:xfrm rot="0">
              <a:off x="759110" y="0"/>
              <a:ext cx="63500" cy="1767642"/>
            </a:xfrm>
            <a:prstGeom prst="rect">
              <a:avLst/>
            </a:prstGeom>
            <a:solidFill>
              <a:srgbClr val="57FFDC"/>
            </a:solidFill>
          </p:spPr>
        </p:sp>
        <p:sp>
          <p:nvSpPr>
            <p:cNvPr name="TextBox 8" id="8"/>
            <p:cNvSpPr txBox="true"/>
            <p:nvPr/>
          </p:nvSpPr>
          <p:spPr>
            <a:xfrm rot="0">
              <a:off x="0" y="2310295"/>
              <a:ext cx="822610" cy="455628"/>
            </a:xfrm>
            <a:prstGeom prst="rect">
              <a:avLst/>
            </a:prstGeom>
          </p:spPr>
          <p:txBody>
            <a:bodyPr anchor="t" rtlCol="false" tIns="0" lIns="0" bIns="0" rIns="0">
              <a:spAutoFit/>
            </a:bodyPr>
            <a:lstStyle/>
            <a:p>
              <a:pPr algn="r">
                <a:lnSpc>
                  <a:spcPts val="2664"/>
                </a:lnSpc>
              </a:pPr>
              <a:r>
                <a:rPr lang="en-US" sz="2400">
                  <a:solidFill>
                    <a:srgbClr val="FFFFFF"/>
                  </a:solidFill>
                  <a:latin typeface="HK Grotesk Bold"/>
                </a:rPr>
                <a:t>14</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8401603">
            <a:off x="5328173" y="-816435"/>
            <a:ext cx="18528255" cy="5642970"/>
          </a:xfrm>
          <a:custGeom>
            <a:avLst/>
            <a:gdLst/>
            <a:ahLst/>
            <a:cxnLst/>
            <a:rect r="r" b="b" t="t" l="l"/>
            <a:pathLst>
              <a:path h="5642970" w="18528255">
                <a:moveTo>
                  <a:pt x="0" y="0"/>
                </a:moveTo>
                <a:lnTo>
                  <a:pt x="18528254" y="0"/>
                </a:lnTo>
                <a:lnTo>
                  <a:pt x="18528254" y="5642970"/>
                </a:lnTo>
                <a:lnTo>
                  <a:pt x="0" y="5642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056816" y="1000609"/>
            <a:ext cx="7202484" cy="7220470"/>
            <a:chOff x="0" y="0"/>
            <a:chExt cx="5594350" cy="5608320"/>
          </a:xfrm>
        </p:grpSpPr>
        <p:sp>
          <p:nvSpPr>
            <p:cNvPr name="Freeform 4" id="4"/>
            <p:cNvSpPr/>
            <p:nvPr/>
          </p:nvSpPr>
          <p:spPr>
            <a:xfrm flipH="false" flipV="false" rot="0">
              <a:off x="-80010" y="-191771"/>
              <a:ext cx="6264910" cy="5977891"/>
            </a:xfrm>
            <a:custGeom>
              <a:avLst/>
              <a:gdLst/>
              <a:ahLst/>
              <a:cxnLst/>
              <a:rect r="r" b="b" t="t" l="l"/>
              <a:pathLst>
                <a:path h="5977891" w="6264910">
                  <a:moveTo>
                    <a:pt x="3576320" y="342901"/>
                  </a:moveTo>
                  <a:cubicBezTo>
                    <a:pt x="4768850" y="509271"/>
                    <a:pt x="6264910" y="971551"/>
                    <a:pt x="5435600" y="3060701"/>
                  </a:cubicBezTo>
                  <a:cubicBezTo>
                    <a:pt x="4606290" y="5149851"/>
                    <a:pt x="2889250" y="5520691"/>
                    <a:pt x="2059940" y="5749291"/>
                  </a:cubicBezTo>
                  <a:cubicBezTo>
                    <a:pt x="1230630" y="5977891"/>
                    <a:pt x="256540" y="5434331"/>
                    <a:pt x="600710" y="4203701"/>
                  </a:cubicBezTo>
                  <a:cubicBezTo>
                    <a:pt x="901700" y="3126740"/>
                    <a:pt x="0" y="1772921"/>
                    <a:pt x="86360" y="886460"/>
                  </a:cubicBezTo>
                  <a:cubicBezTo>
                    <a:pt x="172720" y="0"/>
                    <a:pt x="2145030" y="142240"/>
                    <a:pt x="3576320" y="342900"/>
                  </a:cubicBezTo>
                  <a:close/>
                </a:path>
              </a:pathLst>
            </a:custGeom>
            <a:blipFill>
              <a:blip r:embed="rId4"/>
              <a:stretch>
                <a:fillRect l="-16826" t="0" r="-16826" b="0"/>
              </a:stretch>
            </a:blipFill>
          </p:spPr>
        </p:sp>
      </p:grpSp>
      <p:grpSp>
        <p:nvGrpSpPr>
          <p:cNvPr name="Group 5" id="5"/>
          <p:cNvGrpSpPr/>
          <p:nvPr/>
        </p:nvGrpSpPr>
        <p:grpSpPr>
          <a:xfrm rot="0">
            <a:off x="676481" y="7333428"/>
            <a:ext cx="616957" cy="2074442"/>
            <a:chOff x="0" y="0"/>
            <a:chExt cx="822610" cy="2765923"/>
          </a:xfrm>
        </p:grpSpPr>
        <p:sp>
          <p:nvSpPr>
            <p:cNvPr name="AutoShape 6" id="6"/>
            <p:cNvSpPr/>
            <p:nvPr/>
          </p:nvSpPr>
          <p:spPr>
            <a:xfrm rot="0">
              <a:off x="0" y="0"/>
              <a:ext cx="63500" cy="1767642"/>
            </a:xfrm>
            <a:prstGeom prst="rect">
              <a:avLst/>
            </a:prstGeom>
            <a:solidFill>
              <a:srgbClr val="57FFDC"/>
            </a:solidFill>
          </p:spPr>
        </p:sp>
        <p:sp>
          <p:nvSpPr>
            <p:cNvPr name="TextBox 7" id="7"/>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02</a:t>
              </a:r>
            </a:p>
          </p:txBody>
        </p:sp>
      </p:grpSp>
      <p:grpSp>
        <p:nvGrpSpPr>
          <p:cNvPr name="Group 8" id="8"/>
          <p:cNvGrpSpPr/>
          <p:nvPr/>
        </p:nvGrpSpPr>
        <p:grpSpPr>
          <a:xfrm rot="0">
            <a:off x="984960" y="485546"/>
            <a:ext cx="8115300" cy="1967704"/>
            <a:chOff x="0" y="0"/>
            <a:chExt cx="10820400" cy="2623606"/>
          </a:xfrm>
        </p:grpSpPr>
        <p:sp>
          <p:nvSpPr>
            <p:cNvPr name="TextBox 9" id="9"/>
            <p:cNvSpPr txBox="true"/>
            <p:nvPr/>
          </p:nvSpPr>
          <p:spPr>
            <a:xfrm rot="0">
              <a:off x="0" y="66675"/>
              <a:ext cx="10820400" cy="1553845"/>
            </a:xfrm>
            <a:prstGeom prst="rect">
              <a:avLst/>
            </a:prstGeom>
          </p:spPr>
          <p:txBody>
            <a:bodyPr anchor="t" rtlCol="false" tIns="0" lIns="0" bIns="0" rIns="0">
              <a:spAutoFit/>
            </a:bodyPr>
            <a:lstStyle/>
            <a:p>
              <a:pPr>
                <a:lnSpc>
                  <a:spcPts val="8880"/>
                </a:lnSpc>
              </a:pPr>
              <a:r>
                <a:rPr lang="en-US" sz="8000" spc="-240">
                  <a:solidFill>
                    <a:srgbClr val="57FFDC"/>
                  </a:solidFill>
                  <a:latin typeface="HK Grotesk Bold"/>
                </a:rPr>
                <a:t>Introduction</a:t>
              </a:r>
            </a:p>
          </p:txBody>
        </p:sp>
        <p:sp>
          <p:nvSpPr>
            <p:cNvPr name="TextBox 10" id="10"/>
            <p:cNvSpPr txBox="true"/>
            <p:nvPr/>
          </p:nvSpPr>
          <p:spPr>
            <a:xfrm rot="0">
              <a:off x="0" y="1884308"/>
              <a:ext cx="9233182" cy="739297"/>
            </a:xfrm>
            <a:prstGeom prst="rect">
              <a:avLst/>
            </a:prstGeom>
          </p:spPr>
          <p:txBody>
            <a:bodyPr anchor="t" rtlCol="false" tIns="0" lIns="0" bIns="0" rIns="0">
              <a:spAutoFit/>
            </a:bodyPr>
            <a:lstStyle/>
            <a:p>
              <a:pPr>
                <a:lnSpc>
                  <a:spcPts val="4440"/>
                </a:lnSpc>
              </a:pPr>
            </a:p>
          </p:txBody>
        </p:sp>
      </p:grpSp>
      <p:sp>
        <p:nvSpPr>
          <p:cNvPr name="TextBox 11" id="11"/>
          <p:cNvSpPr txBox="true"/>
          <p:nvPr/>
        </p:nvSpPr>
        <p:spPr>
          <a:xfrm rot="0">
            <a:off x="1523867" y="1614108"/>
            <a:ext cx="8302519" cy="7489864"/>
          </a:xfrm>
          <a:prstGeom prst="rect">
            <a:avLst/>
          </a:prstGeom>
        </p:spPr>
        <p:txBody>
          <a:bodyPr anchor="t" rtlCol="false" tIns="0" lIns="0" bIns="0" rIns="0">
            <a:spAutoFit/>
          </a:bodyPr>
          <a:lstStyle/>
          <a:p>
            <a:pPr>
              <a:lnSpc>
                <a:spcPts val="4546"/>
              </a:lnSpc>
            </a:pPr>
            <a:r>
              <a:rPr lang="en-US" sz="3496" spc="-69">
                <a:solidFill>
                  <a:srgbClr val="FFFFFF"/>
                </a:solidFill>
                <a:latin typeface="Arial"/>
              </a:rPr>
              <a:t>Obstacle Avoiding Robot is an intelligent device that can automatically sense the obstacle in front of it and avoid them by turning itself in another direction. This design allows the robot to navigate in an unknown environment by avoiding collisions, which is a primary requirement for any autonomous mobile robot. The application of the Obstacle Avoiding robot is not limited and it is used in most of the military organizations now which helps carry out many risky jobs that cannot be done by any soldiers.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2108577">
            <a:off x="3365023" y="3782107"/>
            <a:ext cx="19036434" cy="6437888"/>
          </a:xfrm>
          <a:custGeom>
            <a:avLst/>
            <a:gdLst/>
            <a:ahLst/>
            <a:cxnLst/>
            <a:rect r="r" b="b" t="t" l="l"/>
            <a:pathLst>
              <a:path h="6437888" w="19036434">
                <a:moveTo>
                  <a:pt x="0" y="0"/>
                </a:moveTo>
                <a:lnTo>
                  <a:pt x="19036434" y="0"/>
                </a:lnTo>
                <a:lnTo>
                  <a:pt x="19036434" y="6437888"/>
                </a:lnTo>
                <a:lnTo>
                  <a:pt x="0" y="64378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4960" y="7183858"/>
            <a:ext cx="616957" cy="2074442"/>
            <a:chOff x="0" y="0"/>
            <a:chExt cx="822610" cy="2765923"/>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03</a:t>
              </a:r>
            </a:p>
          </p:txBody>
        </p:sp>
      </p:grpSp>
      <p:grpSp>
        <p:nvGrpSpPr>
          <p:cNvPr name="Group 6" id="6"/>
          <p:cNvGrpSpPr>
            <a:grpSpLocks noChangeAspect="true"/>
          </p:cNvGrpSpPr>
          <p:nvPr/>
        </p:nvGrpSpPr>
        <p:grpSpPr>
          <a:xfrm rot="0">
            <a:off x="14107145" y="818680"/>
            <a:ext cx="3152155" cy="3255546"/>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679" t="0" r="-1679"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9" id="9"/>
          <p:cNvGrpSpPr>
            <a:grpSpLocks noChangeAspect="true"/>
          </p:cNvGrpSpPr>
          <p:nvPr/>
        </p:nvGrpSpPr>
        <p:grpSpPr>
          <a:xfrm rot="0">
            <a:off x="9973770" y="818680"/>
            <a:ext cx="3152155" cy="3255546"/>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1679" t="0" r="-1679" b="0"/>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12" id="12"/>
          <p:cNvGrpSpPr>
            <a:grpSpLocks noChangeAspect="true"/>
          </p:cNvGrpSpPr>
          <p:nvPr/>
        </p:nvGrpSpPr>
        <p:grpSpPr>
          <a:xfrm rot="0">
            <a:off x="14107145" y="4629446"/>
            <a:ext cx="3229568" cy="3335497"/>
            <a:chOff x="0" y="0"/>
            <a:chExt cx="6350000" cy="6558280"/>
          </a:xfrm>
        </p:grpSpPr>
        <p:sp>
          <p:nvSpPr>
            <p:cNvPr name="Freeform 13" id="1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27077" t="0" r="-100860" b="0"/>
              </a:stretch>
            </a:blipFill>
          </p:spPr>
        </p:sp>
        <p:sp>
          <p:nvSpPr>
            <p:cNvPr name="Freeform 14" id="1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15" id="15"/>
          <p:cNvGrpSpPr>
            <a:grpSpLocks noChangeAspect="true"/>
          </p:cNvGrpSpPr>
          <p:nvPr/>
        </p:nvGrpSpPr>
        <p:grpSpPr>
          <a:xfrm rot="0">
            <a:off x="9973770" y="4629446"/>
            <a:ext cx="3152155" cy="3255546"/>
            <a:chOff x="0" y="0"/>
            <a:chExt cx="6350000" cy="6558280"/>
          </a:xfrm>
        </p:grpSpPr>
        <p:sp>
          <p:nvSpPr>
            <p:cNvPr name="Freeform 16" id="1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1679" t="0" r="-1679" b="0"/>
              </a:stretch>
            </a:blipFill>
          </p:spPr>
        </p:sp>
        <p:sp>
          <p:nvSpPr>
            <p:cNvPr name="Freeform 17" id="1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name="TextBox 18" id="18"/>
          <p:cNvSpPr txBox="true"/>
          <p:nvPr/>
        </p:nvSpPr>
        <p:spPr>
          <a:xfrm rot="0">
            <a:off x="1293438" y="1621498"/>
            <a:ext cx="4491335" cy="693038"/>
          </a:xfrm>
          <a:prstGeom prst="rect">
            <a:avLst/>
          </a:prstGeom>
        </p:spPr>
        <p:txBody>
          <a:bodyPr anchor="t" rtlCol="false" tIns="0" lIns="0" bIns="0" rIns="0">
            <a:spAutoFit/>
          </a:bodyPr>
          <a:lstStyle/>
          <a:p>
            <a:pPr algn="ctr">
              <a:lnSpc>
                <a:spcPts val="5327"/>
              </a:lnSpc>
              <a:spcBef>
                <a:spcPct val="0"/>
              </a:spcBef>
            </a:pPr>
            <a:r>
              <a:rPr lang="en-US" sz="4799">
                <a:solidFill>
                  <a:srgbClr val="57FFDC"/>
                </a:solidFill>
                <a:latin typeface="HK Grotesk Bold Bold"/>
              </a:rPr>
              <a:t>COMPONENTS :</a:t>
            </a:r>
          </a:p>
        </p:txBody>
      </p:sp>
      <p:sp>
        <p:nvSpPr>
          <p:cNvPr name="TextBox 19" id="19"/>
          <p:cNvSpPr txBox="true"/>
          <p:nvPr/>
        </p:nvSpPr>
        <p:spPr>
          <a:xfrm rot="0">
            <a:off x="216045" y="2389303"/>
            <a:ext cx="9486490" cy="6494599"/>
          </a:xfrm>
          <a:prstGeom prst="rect">
            <a:avLst/>
          </a:prstGeom>
        </p:spPr>
        <p:txBody>
          <a:bodyPr anchor="t" rtlCol="false" tIns="0" lIns="0" bIns="0" rIns="0">
            <a:spAutoFit/>
          </a:bodyPr>
          <a:lstStyle/>
          <a:p>
            <a:pPr algn="ctr">
              <a:lnSpc>
                <a:spcPts val="4279"/>
              </a:lnSpc>
              <a:spcBef>
                <a:spcPct val="0"/>
              </a:spcBef>
            </a:pPr>
            <a:r>
              <a:rPr lang="en-US" sz="3057">
                <a:solidFill>
                  <a:srgbClr val="FFFFFF"/>
                </a:solidFill>
                <a:latin typeface="Montserrat Bold"/>
              </a:rPr>
              <a:t>1- </a:t>
            </a:r>
            <a:r>
              <a:rPr lang="en-US" sz="3057">
                <a:solidFill>
                  <a:srgbClr val="FFFFFF"/>
                </a:solidFill>
                <a:latin typeface="Montserrat Bold"/>
              </a:rPr>
              <a:t>ARDUINO UNO (ANY VERSION)</a:t>
            </a:r>
          </a:p>
          <a:p>
            <a:pPr algn="ctr">
              <a:lnSpc>
                <a:spcPts val="4279"/>
              </a:lnSpc>
              <a:spcBef>
                <a:spcPct val="0"/>
              </a:spcBef>
            </a:pPr>
            <a:r>
              <a:rPr lang="en-US" sz="3057">
                <a:solidFill>
                  <a:srgbClr val="FFFFFF"/>
                </a:solidFill>
                <a:latin typeface="Montserrat Bold"/>
              </a:rPr>
              <a:t>2- HC-SR04 ULTRASONIC SENSOR</a:t>
            </a:r>
          </a:p>
          <a:p>
            <a:pPr algn="ctr">
              <a:lnSpc>
                <a:spcPts val="4279"/>
              </a:lnSpc>
              <a:spcBef>
                <a:spcPct val="0"/>
              </a:spcBef>
            </a:pPr>
            <a:r>
              <a:rPr lang="en-US" sz="3057">
                <a:solidFill>
                  <a:srgbClr val="FFFFFF"/>
                </a:solidFill>
                <a:latin typeface="Montserrat Bold"/>
              </a:rPr>
              <a:t>3- L298 MOTOR DRIVER MODULE</a:t>
            </a:r>
          </a:p>
          <a:p>
            <a:pPr algn="ctr">
              <a:lnSpc>
                <a:spcPts val="4279"/>
              </a:lnSpc>
              <a:spcBef>
                <a:spcPct val="0"/>
              </a:spcBef>
            </a:pPr>
            <a:r>
              <a:rPr lang="en-US" sz="3057">
                <a:solidFill>
                  <a:srgbClr val="FFFFFF"/>
                </a:solidFill>
                <a:latin typeface="Montserrat Bold"/>
              </a:rPr>
              <a:t>4- JUMPER WIRES MALE MALE</a:t>
            </a:r>
          </a:p>
          <a:p>
            <a:pPr algn="ctr">
              <a:lnSpc>
                <a:spcPts val="4279"/>
              </a:lnSpc>
              <a:spcBef>
                <a:spcPct val="0"/>
              </a:spcBef>
            </a:pPr>
            <a:r>
              <a:rPr lang="en-US" sz="3057">
                <a:solidFill>
                  <a:srgbClr val="FFFFFF"/>
                </a:solidFill>
                <a:latin typeface="Montserrat Bold"/>
              </a:rPr>
              <a:t>5- JUMPER WIRES MALE FEMALE</a:t>
            </a:r>
          </a:p>
          <a:p>
            <a:pPr algn="ctr">
              <a:lnSpc>
                <a:spcPts val="4279"/>
              </a:lnSpc>
              <a:spcBef>
                <a:spcPct val="0"/>
              </a:spcBef>
            </a:pPr>
            <a:r>
              <a:rPr lang="en-US" sz="3057">
                <a:solidFill>
                  <a:srgbClr val="FFFFFF"/>
                </a:solidFill>
                <a:latin typeface="Montserrat Bold"/>
              </a:rPr>
              <a:t>6- BO DC MOTORS</a:t>
            </a:r>
          </a:p>
          <a:p>
            <a:pPr algn="ctr">
              <a:lnSpc>
                <a:spcPts val="4279"/>
              </a:lnSpc>
              <a:spcBef>
                <a:spcPct val="0"/>
              </a:spcBef>
            </a:pPr>
            <a:r>
              <a:rPr lang="en-US" sz="3057">
                <a:solidFill>
                  <a:srgbClr val="FFFFFF"/>
                </a:solidFill>
                <a:latin typeface="Montserrat Bold"/>
              </a:rPr>
              <a:t>7- BRC 18650 BATTERY</a:t>
            </a:r>
          </a:p>
          <a:p>
            <a:pPr algn="ctr">
              <a:lnSpc>
                <a:spcPts val="4279"/>
              </a:lnSpc>
              <a:spcBef>
                <a:spcPct val="0"/>
              </a:spcBef>
            </a:pPr>
            <a:r>
              <a:rPr lang="en-US" sz="3057">
                <a:solidFill>
                  <a:srgbClr val="FFFFFF"/>
                </a:solidFill>
                <a:latin typeface="Montserrat Bold"/>
              </a:rPr>
              <a:t>8-</a:t>
            </a:r>
            <a:r>
              <a:rPr lang="en-US" sz="3057">
                <a:solidFill>
                  <a:srgbClr val="FFFFFF"/>
                </a:solidFill>
                <a:latin typeface="Montserrat Bold"/>
                <a:hlinkClick r:id="rId8" tooltip="https://www.elprocus.com/ever-wondered-lcd-works/"/>
              </a:rPr>
              <a:t>LIQUID CRYSTAL DISPLAY</a:t>
            </a:r>
            <a:r>
              <a:rPr lang="en-US" sz="3057">
                <a:solidFill>
                  <a:srgbClr val="FFFFFF"/>
                </a:solidFill>
                <a:latin typeface="Montserrat Bold"/>
              </a:rPr>
              <a:t> </a:t>
            </a:r>
          </a:p>
          <a:p>
            <a:pPr algn="ctr">
              <a:lnSpc>
                <a:spcPts val="4279"/>
              </a:lnSpc>
              <a:spcBef>
                <a:spcPct val="0"/>
              </a:spcBef>
            </a:pPr>
            <a:r>
              <a:rPr lang="en-US" sz="3057">
                <a:solidFill>
                  <a:srgbClr val="FFFFFF"/>
                </a:solidFill>
                <a:latin typeface="Montserrat Bold"/>
              </a:rPr>
              <a:t>9- WHEELS</a:t>
            </a:r>
          </a:p>
          <a:p>
            <a:pPr algn="ctr">
              <a:lnSpc>
                <a:spcPts val="4279"/>
              </a:lnSpc>
              <a:spcBef>
                <a:spcPct val="0"/>
              </a:spcBef>
            </a:pPr>
            <a:r>
              <a:rPr lang="en-US" sz="3057">
                <a:solidFill>
                  <a:srgbClr val="FFFFFF"/>
                </a:solidFill>
                <a:latin typeface="Montserrat Bold"/>
              </a:rPr>
              <a:t>10- CHASSIS</a:t>
            </a:r>
          </a:p>
          <a:p>
            <a:pPr algn="ctr">
              <a:lnSpc>
                <a:spcPts val="4279"/>
              </a:lnSpc>
              <a:spcBef>
                <a:spcPct val="0"/>
              </a:spcBef>
            </a:pPr>
            <a:r>
              <a:rPr lang="en-US" sz="3057">
                <a:solidFill>
                  <a:srgbClr val="FFFFFF"/>
                </a:solidFill>
                <a:latin typeface="Montserrat Bold"/>
              </a:rPr>
              <a:t>11- DHT11 SENSOR</a:t>
            </a:r>
          </a:p>
          <a:p>
            <a:pPr algn="ctr">
              <a:lnSpc>
                <a:spcPts val="427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536251" y="-319397"/>
            <a:ext cx="13015144" cy="6768465"/>
          </a:xfrm>
          <a:prstGeom prst="rect">
            <a:avLst/>
          </a:prstGeom>
        </p:spPr>
        <p:txBody>
          <a:bodyPr anchor="t" rtlCol="false" tIns="0" lIns="0" bIns="0" rIns="0">
            <a:spAutoFit/>
          </a:bodyPr>
          <a:lstStyle/>
          <a:p>
            <a:pPr>
              <a:lnSpc>
                <a:spcPts val="8880"/>
              </a:lnSpc>
            </a:pPr>
          </a:p>
          <a:p>
            <a:pPr>
              <a:lnSpc>
                <a:spcPts val="8880"/>
              </a:lnSpc>
            </a:pPr>
            <a:r>
              <a:rPr lang="en-US" sz="8000" spc="-240">
                <a:solidFill>
                  <a:srgbClr val="57FFDC"/>
                </a:solidFill>
                <a:latin typeface="HK Grotesk Bold"/>
              </a:rPr>
              <a:t>ULTRASONIC SENSOR</a:t>
            </a:r>
          </a:p>
          <a:p>
            <a:pPr>
              <a:lnSpc>
                <a:spcPts val="8880"/>
              </a:lnSpc>
            </a:pPr>
          </a:p>
          <a:p>
            <a:pPr>
              <a:lnSpc>
                <a:spcPts val="8880"/>
              </a:lnSpc>
            </a:pPr>
          </a:p>
          <a:p>
            <a:pPr>
              <a:lnSpc>
                <a:spcPts val="8880"/>
              </a:lnSpc>
            </a:pPr>
          </a:p>
          <a:p>
            <a:pPr>
              <a:lnSpc>
                <a:spcPts val="8880"/>
              </a:lnSpc>
            </a:pPr>
          </a:p>
        </p:txBody>
      </p:sp>
      <p:sp>
        <p:nvSpPr>
          <p:cNvPr name="Freeform 3" id="3"/>
          <p:cNvSpPr/>
          <p:nvPr/>
        </p:nvSpPr>
        <p:spPr>
          <a:xfrm flipH="true" flipV="false" rot="-231817">
            <a:off x="-3105108" y="6174235"/>
            <a:ext cx="21853999" cy="7390754"/>
          </a:xfrm>
          <a:custGeom>
            <a:avLst/>
            <a:gdLst/>
            <a:ahLst/>
            <a:cxnLst/>
            <a:rect r="r" b="b" t="t" l="l"/>
            <a:pathLst>
              <a:path h="7390754" w="21853999">
                <a:moveTo>
                  <a:pt x="21853999" y="0"/>
                </a:moveTo>
                <a:lnTo>
                  <a:pt x="0" y="0"/>
                </a:lnTo>
                <a:lnTo>
                  <a:pt x="0" y="7390754"/>
                </a:lnTo>
                <a:lnTo>
                  <a:pt x="21853999" y="7390754"/>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11743" y="7649186"/>
            <a:ext cx="616957" cy="2074442"/>
            <a:chOff x="0" y="0"/>
            <a:chExt cx="822610" cy="2765923"/>
          </a:xfrm>
        </p:grpSpPr>
        <p:sp>
          <p:nvSpPr>
            <p:cNvPr name="AutoShape 5" id="5"/>
            <p:cNvSpPr/>
            <p:nvPr/>
          </p:nvSpPr>
          <p:spPr>
            <a:xfrm rot="0">
              <a:off x="0" y="0"/>
              <a:ext cx="63500" cy="1767642"/>
            </a:xfrm>
            <a:prstGeom prst="rect">
              <a:avLst/>
            </a:prstGeom>
            <a:solidFill>
              <a:srgbClr val="57FFDC"/>
            </a:solidFill>
          </p:spPr>
        </p:sp>
        <p:sp>
          <p:nvSpPr>
            <p:cNvPr name="TextBox 6" id="6"/>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04</a:t>
              </a:r>
            </a:p>
          </p:txBody>
        </p:sp>
      </p:grpSp>
      <p:sp>
        <p:nvSpPr>
          <p:cNvPr name="Freeform 7" id="7"/>
          <p:cNvSpPr/>
          <p:nvPr/>
        </p:nvSpPr>
        <p:spPr>
          <a:xfrm flipH="false" flipV="false" rot="0">
            <a:off x="8882383" y="2009020"/>
            <a:ext cx="9338022" cy="5640166"/>
          </a:xfrm>
          <a:custGeom>
            <a:avLst/>
            <a:gdLst/>
            <a:ahLst/>
            <a:cxnLst/>
            <a:rect r="r" b="b" t="t" l="l"/>
            <a:pathLst>
              <a:path h="5640166" w="9338022">
                <a:moveTo>
                  <a:pt x="0" y="0"/>
                </a:moveTo>
                <a:lnTo>
                  <a:pt x="9338023" y="0"/>
                </a:lnTo>
                <a:lnTo>
                  <a:pt x="9338023" y="5640166"/>
                </a:lnTo>
                <a:lnTo>
                  <a:pt x="0" y="5640166"/>
                </a:lnTo>
                <a:lnTo>
                  <a:pt x="0" y="0"/>
                </a:lnTo>
                <a:close/>
              </a:path>
            </a:pathLst>
          </a:custGeom>
          <a:blipFill>
            <a:blip r:embed="rId4"/>
            <a:stretch>
              <a:fillRect l="0" t="0" r="0" b="0"/>
            </a:stretch>
          </a:blipFill>
        </p:spPr>
      </p:sp>
      <p:sp>
        <p:nvSpPr>
          <p:cNvPr name="TextBox 8" id="8"/>
          <p:cNvSpPr txBox="true"/>
          <p:nvPr/>
        </p:nvSpPr>
        <p:spPr>
          <a:xfrm rot="0">
            <a:off x="536251" y="2323382"/>
            <a:ext cx="8019407" cy="6207840"/>
          </a:xfrm>
          <a:prstGeom prst="rect">
            <a:avLst/>
          </a:prstGeom>
        </p:spPr>
        <p:txBody>
          <a:bodyPr anchor="t" rtlCol="false" tIns="0" lIns="0" bIns="0" rIns="0">
            <a:spAutoFit/>
          </a:bodyPr>
          <a:lstStyle/>
          <a:p>
            <a:pPr algn="ctr">
              <a:lnSpc>
                <a:spcPts val="3461"/>
              </a:lnSpc>
            </a:pPr>
            <a:r>
              <a:rPr lang="en-US" sz="3118">
                <a:solidFill>
                  <a:srgbClr val="FFFFFF"/>
                </a:solidFill>
                <a:latin typeface="Arial Bold"/>
              </a:rPr>
              <a:t>WE USED ULTRASONIC SENSORS BECAUSE IT COMMONLY USED IN OBSTACLE AVOIDANCE CARS BECAUSE THEY ARE A RELATIVELY INEXPENSIVE AND EASY-TO-USE WAY TO MEASURE DISTANCE. THE SENSOR WORKS BY EMITTING A HIGH-FREQUENCY SOUND WAVE AND THEN MEASURING THE TIME IT TAKES FOR THE WAVE TO BOUNCE BACK FROM AN OBJECT. THE DISTANCE TO THE OBJECT CAN THEN BE CALCULATED USING THE SPEED OF SOUND.</a:t>
            </a:r>
          </a:p>
          <a:p>
            <a:pPr algn="ctr">
              <a:lnSpc>
                <a:spcPts val="3461"/>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434292" y="7383284"/>
            <a:ext cx="616957" cy="2074442"/>
            <a:chOff x="0" y="0"/>
            <a:chExt cx="822610" cy="2765923"/>
          </a:xfrm>
        </p:grpSpPr>
        <p:sp>
          <p:nvSpPr>
            <p:cNvPr name="AutoShape 3" id="3"/>
            <p:cNvSpPr/>
            <p:nvPr/>
          </p:nvSpPr>
          <p:spPr>
            <a:xfrm rot="0">
              <a:off x="0" y="0"/>
              <a:ext cx="63500" cy="1767642"/>
            </a:xfrm>
            <a:prstGeom prst="rect">
              <a:avLst/>
            </a:prstGeom>
            <a:solidFill>
              <a:srgbClr val="57FFDC"/>
            </a:solidFill>
          </p:spPr>
        </p:sp>
        <p:sp>
          <p:nvSpPr>
            <p:cNvPr name="TextBox 4" id="4"/>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05</a:t>
              </a:r>
            </a:p>
          </p:txBody>
        </p:sp>
      </p:grpSp>
      <p:sp>
        <p:nvSpPr>
          <p:cNvPr name="Freeform 5" id="5"/>
          <p:cNvSpPr/>
          <p:nvPr/>
        </p:nvSpPr>
        <p:spPr>
          <a:xfrm flipH="false" flipV="false" rot="-2108577">
            <a:off x="2999409" y="4712762"/>
            <a:ext cx="19036434" cy="6437888"/>
          </a:xfrm>
          <a:custGeom>
            <a:avLst/>
            <a:gdLst/>
            <a:ahLst/>
            <a:cxnLst/>
            <a:rect r="r" b="b" t="t" l="l"/>
            <a:pathLst>
              <a:path h="6437888" w="19036434">
                <a:moveTo>
                  <a:pt x="0" y="0"/>
                </a:moveTo>
                <a:lnTo>
                  <a:pt x="19036433" y="0"/>
                </a:lnTo>
                <a:lnTo>
                  <a:pt x="19036433" y="6437888"/>
                </a:lnTo>
                <a:lnTo>
                  <a:pt x="0" y="64378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49440" y="2054574"/>
            <a:ext cx="7485982" cy="5129284"/>
          </a:xfrm>
          <a:custGeom>
            <a:avLst/>
            <a:gdLst/>
            <a:ahLst/>
            <a:cxnLst/>
            <a:rect r="r" b="b" t="t" l="l"/>
            <a:pathLst>
              <a:path h="5129284" w="7485982">
                <a:moveTo>
                  <a:pt x="0" y="0"/>
                </a:moveTo>
                <a:lnTo>
                  <a:pt x="7485982" y="0"/>
                </a:lnTo>
                <a:lnTo>
                  <a:pt x="7485982" y="5129284"/>
                </a:lnTo>
                <a:lnTo>
                  <a:pt x="0" y="5129284"/>
                </a:lnTo>
                <a:lnTo>
                  <a:pt x="0" y="0"/>
                </a:lnTo>
                <a:close/>
              </a:path>
            </a:pathLst>
          </a:custGeom>
          <a:blipFill>
            <a:blip r:embed="rId4"/>
            <a:stretch>
              <a:fillRect l="0" t="0" r="0" b="0"/>
            </a:stretch>
          </a:blipFill>
        </p:spPr>
      </p:sp>
      <p:sp>
        <p:nvSpPr>
          <p:cNvPr name="TextBox 7" id="7"/>
          <p:cNvSpPr txBox="true"/>
          <p:nvPr/>
        </p:nvSpPr>
        <p:spPr>
          <a:xfrm rot="0">
            <a:off x="1293438" y="1221625"/>
            <a:ext cx="5384155" cy="848486"/>
          </a:xfrm>
          <a:prstGeom prst="rect">
            <a:avLst/>
          </a:prstGeom>
        </p:spPr>
        <p:txBody>
          <a:bodyPr anchor="t" rtlCol="false" tIns="0" lIns="0" bIns="0" rIns="0">
            <a:spAutoFit/>
          </a:bodyPr>
          <a:lstStyle/>
          <a:p>
            <a:pPr algn="ctr">
              <a:lnSpc>
                <a:spcPts val="6548"/>
              </a:lnSpc>
              <a:spcBef>
                <a:spcPct val="0"/>
              </a:spcBef>
            </a:pPr>
            <a:r>
              <a:rPr lang="en-US" sz="5899">
                <a:solidFill>
                  <a:srgbClr val="57FFDC"/>
                </a:solidFill>
                <a:latin typeface="HK Grotesk Bold Bold"/>
              </a:rPr>
              <a:t>DHT11 SENSOR</a:t>
            </a:r>
          </a:p>
        </p:txBody>
      </p:sp>
      <p:sp>
        <p:nvSpPr>
          <p:cNvPr name="TextBox 8" id="8"/>
          <p:cNvSpPr txBox="true"/>
          <p:nvPr/>
        </p:nvSpPr>
        <p:spPr>
          <a:xfrm rot="0">
            <a:off x="742771" y="2256891"/>
            <a:ext cx="8706706" cy="6467212"/>
          </a:xfrm>
          <a:prstGeom prst="rect">
            <a:avLst/>
          </a:prstGeom>
        </p:spPr>
        <p:txBody>
          <a:bodyPr anchor="t" rtlCol="false" tIns="0" lIns="0" bIns="0" rIns="0">
            <a:spAutoFit/>
          </a:bodyPr>
          <a:lstStyle/>
          <a:p>
            <a:pPr algn="ctr">
              <a:lnSpc>
                <a:spcPts val="3674"/>
              </a:lnSpc>
              <a:spcBef>
                <a:spcPct val="0"/>
              </a:spcBef>
            </a:pPr>
            <a:r>
              <a:rPr lang="en-US" sz="3310">
                <a:solidFill>
                  <a:srgbClr val="FFFFFF"/>
                </a:solidFill>
                <a:latin typeface="Arial Bold"/>
              </a:rPr>
              <a:t>DHT11 CAN BE USED IN A VARIETY OF WAYS IN SPACE ROBOTS. FOR EXAMPLE, IT CAN BE USED TO MONITOR THE TEMPERATURE AND HUMIDITY INSIDE THE ROBOT, WHICH CAN HELP TO ENSURE THAT THE ROBOT IS OPERATING WITHIN ITS SAFE OPERATING LIMITS. THE DHT11 CAN ALSO BE USED TO MEASURE THE TEMPERATURE AND HUMIDITY OUTSIDE THE ROBOT, WHICH CAN BE USED TO GATHER DATA ABOUT THE ENVIRONMENT IN WHICH THE ROBOT IS OPERATING.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937987" y="7829945"/>
            <a:ext cx="616957" cy="2074442"/>
            <a:chOff x="0" y="0"/>
            <a:chExt cx="822610" cy="2765923"/>
          </a:xfrm>
        </p:grpSpPr>
        <p:sp>
          <p:nvSpPr>
            <p:cNvPr name="AutoShape 3" id="3"/>
            <p:cNvSpPr/>
            <p:nvPr/>
          </p:nvSpPr>
          <p:spPr>
            <a:xfrm rot="0">
              <a:off x="0" y="0"/>
              <a:ext cx="63500" cy="1767642"/>
            </a:xfrm>
            <a:prstGeom prst="rect">
              <a:avLst/>
            </a:prstGeom>
            <a:solidFill>
              <a:srgbClr val="57FFDC"/>
            </a:solidFill>
          </p:spPr>
        </p:sp>
        <p:sp>
          <p:nvSpPr>
            <p:cNvPr name="TextBox 4" id="4"/>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06</a:t>
              </a:r>
            </a:p>
          </p:txBody>
        </p:sp>
      </p:grpSp>
      <p:sp>
        <p:nvSpPr>
          <p:cNvPr name="Freeform 5" id="5"/>
          <p:cNvSpPr/>
          <p:nvPr/>
        </p:nvSpPr>
        <p:spPr>
          <a:xfrm flipH="false" flipV="false" rot="-2108577">
            <a:off x="3182216" y="3798726"/>
            <a:ext cx="19036434" cy="6437888"/>
          </a:xfrm>
          <a:custGeom>
            <a:avLst/>
            <a:gdLst/>
            <a:ahLst/>
            <a:cxnLst/>
            <a:rect r="r" b="b" t="t" l="l"/>
            <a:pathLst>
              <a:path h="6437888" w="19036434">
                <a:moveTo>
                  <a:pt x="0" y="0"/>
                </a:moveTo>
                <a:lnTo>
                  <a:pt x="19036434" y="0"/>
                </a:lnTo>
                <a:lnTo>
                  <a:pt x="19036434" y="6437887"/>
                </a:lnTo>
                <a:lnTo>
                  <a:pt x="0" y="64378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642079" y="1941477"/>
            <a:ext cx="8429876" cy="4720730"/>
          </a:xfrm>
          <a:custGeom>
            <a:avLst/>
            <a:gdLst/>
            <a:ahLst/>
            <a:cxnLst/>
            <a:rect r="r" b="b" t="t" l="l"/>
            <a:pathLst>
              <a:path h="4720730" w="8429876">
                <a:moveTo>
                  <a:pt x="0" y="0"/>
                </a:moveTo>
                <a:lnTo>
                  <a:pt x="8429876" y="0"/>
                </a:lnTo>
                <a:lnTo>
                  <a:pt x="8429876" y="4720730"/>
                </a:lnTo>
                <a:lnTo>
                  <a:pt x="0" y="4720730"/>
                </a:lnTo>
                <a:lnTo>
                  <a:pt x="0" y="0"/>
                </a:lnTo>
                <a:close/>
              </a:path>
            </a:pathLst>
          </a:custGeom>
          <a:blipFill>
            <a:blip r:embed="rId4"/>
            <a:stretch>
              <a:fillRect l="0" t="0" r="0" b="0"/>
            </a:stretch>
          </a:blipFill>
        </p:spPr>
      </p:sp>
      <p:sp>
        <p:nvSpPr>
          <p:cNvPr name="TextBox 7" id="7"/>
          <p:cNvSpPr txBox="true"/>
          <p:nvPr/>
        </p:nvSpPr>
        <p:spPr>
          <a:xfrm rot="0">
            <a:off x="-14084764" y="980435"/>
            <a:ext cx="17512155" cy="1160468"/>
          </a:xfrm>
          <a:prstGeom prst="rect">
            <a:avLst/>
          </a:prstGeom>
        </p:spPr>
        <p:txBody>
          <a:bodyPr anchor="t" rtlCol="false" tIns="0" lIns="0" bIns="0" rIns="0">
            <a:spAutoFit/>
          </a:bodyPr>
          <a:lstStyle/>
          <a:p>
            <a:pPr algn="r">
              <a:lnSpc>
                <a:spcPts val="8986"/>
              </a:lnSpc>
            </a:pPr>
            <a:r>
              <a:rPr lang="en-US" sz="8095" spc="-242">
                <a:solidFill>
                  <a:srgbClr val="57FFDC"/>
                </a:solidFill>
                <a:latin typeface="HK Grotesk Bold"/>
              </a:rPr>
              <a:t>LCD</a:t>
            </a:r>
          </a:p>
        </p:txBody>
      </p:sp>
      <p:sp>
        <p:nvSpPr>
          <p:cNvPr name="TextBox 8" id="8"/>
          <p:cNvSpPr txBox="true"/>
          <p:nvPr/>
        </p:nvSpPr>
        <p:spPr>
          <a:xfrm rot="0">
            <a:off x="133437" y="2896499"/>
            <a:ext cx="9131855" cy="3080451"/>
          </a:xfrm>
          <a:prstGeom prst="rect">
            <a:avLst/>
          </a:prstGeom>
        </p:spPr>
        <p:txBody>
          <a:bodyPr anchor="t" rtlCol="false" tIns="0" lIns="0" bIns="0" rIns="0">
            <a:spAutoFit/>
          </a:bodyPr>
          <a:lstStyle/>
          <a:p>
            <a:pPr algn="ctr">
              <a:lnSpc>
                <a:spcPts val="3432"/>
              </a:lnSpc>
              <a:spcBef>
                <a:spcPct val="0"/>
              </a:spcBef>
            </a:pPr>
            <a:r>
              <a:rPr lang="en-US" sz="3092">
                <a:solidFill>
                  <a:srgbClr val="FFFFFF"/>
                </a:solidFill>
                <a:latin typeface="Arial Bold"/>
              </a:rPr>
              <a:t>LCD CAN BE USED TO DISPLAY THE TEMPERATURE AND HUMIDITY DATA THAT IS COLLECTED BY THE DHT11. THIS DATA CAN BE USED BY THE ROBOT'S OPERATOR TO MONITOR THE HEALTH OF THE ROBOT AND THE ENVIRONMENT IN WHICH IT IS OPERATING.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984960" y="7183858"/>
            <a:ext cx="616957" cy="2074442"/>
            <a:chOff x="0" y="0"/>
            <a:chExt cx="822610" cy="2765923"/>
          </a:xfrm>
        </p:grpSpPr>
        <p:sp>
          <p:nvSpPr>
            <p:cNvPr name="AutoShape 3" id="3"/>
            <p:cNvSpPr/>
            <p:nvPr/>
          </p:nvSpPr>
          <p:spPr>
            <a:xfrm rot="0">
              <a:off x="0" y="0"/>
              <a:ext cx="63500" cy="1767642"/>
            </a:xfrm>
            <a:prstGeom prst="rect">
              <a:avLst/>
            </a:prstGeom>
            <a:solidFill>
              <a:srgbClr val="57FFDC"/>
            </a:solidFill>
          </p:spPr>
        </p:sp>
        <p:sp>
          <p:nvSpPr>
            <p:cNvPr name="TextBox 4" id="4"/>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Bold"/>
                </a:rPr>
                <a:t>07</a:t>
              </a:r>
            </a:p>
          </p:txBody>
        </p:sp>
      </p:grpSp>
      <p:sp>
        <p:nvSpPr>
          <p:cNvPr name="Freeform 5" id="5"/>
          <p:cNvSpPr/>
          <p:nvPr/>
        </p:nvSpPr>
        <p:spPr>
          <a:xfrm flipH="false" flipV="false" rot="0">
            <a:off x="9956154" y="1573399"/>
            <a:ext cx="7615769" cy="5708866"/>
          </a:xfrm>
          <a:custGeom>
            <a:avLst/>
            <a:gdLst/>
            <a:ahLst/>
            <a:cxnLst/>
            <a:rect r="r" b="b" t="t" l="l"/>
            <a:pathLst>
              <a:path h="5708866" w="7615769">
                <a:moveTo>
                  <a:pt x="0" y="0"/>
                </a:moveTo>
                <a:lnTo>
                  <a:pt x="7615769" y="0"/>
                </a:lnTo>
                <a:lnTo>
                  <a:pt x="7615769" y="5708866"/>
                </a:lnTo>
                <a:lnTo>
                  <a:pt x="0" y="5708866"/>
                </a:lnTo>
                <a:lnTo>
                  <a:pt x="0" y="0"/>
                </a:lnTo>
                <a:close/>
              </a:path>
            </a:pathLst>
          </a:custGeom>
          <a:blipFill>
            <a:blip r:embed="rId2"/>
            <a:stretch>
              <a:fillRect l="0" t="0" r="0" b="0"/>
            </a:stretch>
          </a:blipFill>
        </p:spPr>
      </p:sp>
      <p:sp>
        <p:nvSpPr>
          <p:cNvPr name="TextBox 6" id="6"/>
          <p:cNvSpPr txBox="true"/>
          <p:nvPr/>
        </p:nvSpPr>
        <p:spPr>
          <a:xfrm rot="0">
            <a:off x="800027" y="1312082"/>
            <a:ext cx="14766585" cy="1148715"/>
          </a:xfrm>
          <a:prstGeom prst="rect">
            <a:avLst/>
          </a:prstGeom>
        </p:spPr>
        <p:txBody>
          <a:bodyPr anchor="t" rtlCol="false" tIns="0" lIns="0" bIns="0" rIns="0">
            <a:spAutoFit/>
          </a:bodyPr>
          <a:lstStyle/>
          <a:p>
            <a:pPr>
              <a:lnSpc>
                <a:spcPts val="8880"/>
              </a:lnSpc>
            </a:pPr>
            <a:r>
              <a:rPr lang="en-US" sz="8000" spc="-240">
                <a:solidFill>
                  <a:srgbClr val="57FFDC"/>
                </a:solidFill>
                <a:latin typeface="HK Grotesk Bold Bold"/>
              </a:rPr>
              <a:t>Arduino Uno</a:t>
            </a:r>
          </a:p>
        </p:txBody>
      </p:sp>
      <p:sp>
        <p:nvSpPr>
          <p:cNvPr name="TextBox 7" id="7"/>
          <p:cNvSpPr txBox="true"/>
          <p:nvPr/>
        </p:nvSpPr>
        <p:spPr>
          <a:xfrm rot="0">
            <a:off x="413565" y="3172425"/>
            <a:ext cx="9267636" cy="684479"/>
          </a:xfrm>
          <a:prstGeom prst="rect">
            <a:avLst/>
          </a:prstGeom>
        </p:spPr>
        <p:txBody>
          <a:bodyPr anchor="t" rtlCol="false" tIns="0" lIns="0" bIns="0" rIns="0">
            <a:spAutoFit/>
          </a:bodyPr>
          <a:lstStyle/>
          <a:p>
            <a:pPr algn="ctr">
              <a:lnSpc>
                <a:spcPts val="2517"/>
              </a:lnSpc>
              <a:spcBef>
                <a:spcPct val="0"/>
              </a:spcBef>
            </a:pPr>
          </a:p>
          <a:p>
            <a:pPr algn="ctr">
              <a:lnSpc>
                <a:spcPts val="2517"/>
              </a:lnSpc>
              <a:spcBef>
                <a:spcPct val="0"/>
              </a:spcBef>
            </a:pPr>
            <a:r>
              <a:rPr lang="en-US" sz="2267">
                <a:solidFill>
                  <a:srgbClr val="FFFFFF"/>
                </a:solidFill>
                <a:latin typeface="Arial Bold"/>
              </a:rPr>
              <a:t>THE ARDUINO UNO IS A POPULAR MICROCONTROLLER BOARD</a:t>
            </a:r>
          </a:p>
        </p:txBody>
      </p:sp>
      <p:sp>
        <p:nvSpPr>
          <p:cNvPr name="TextBox 8" id="8"/>
          <p:cNvSpPr txBox="true"/>
          <p:nvPr/>
        </p:nvSpPr>
        <p:spPr>
          <a:xfrm rot="0">
            <a:off x="1393151" y="4218854"/>
            <a:ext cx="5199906" cy="389382"/>
          </a:xfrm>
          <a:prstGeom prst="rect">
            <a:avLst/>
          </a:prstGeom>
        </p:spPr>
        <p:txBody>
          <a:bodyPr anchor="t" rtlCol="false" tIns="0" lIns="0" bIns="0" rIns="0">
            <a:spAutoFit/>
          </a:bodyPr>
          <a:lstStyle/>
          <a:p>
            <a:pPr algn="ctr">
              <a:lnSpc>
                <a:spcPts val="2664"/>
              </a:lnSpc>
              <a:spcBef>
                <a:spcPct val="0"/>
              </a:spcBef>
            </a:pPr>
            <a:r>
              <a:rPr lang="en-US" sz="2400">
                <a:solidFill>
                  <a:srgbClr val="F4F5F5"/>
                </a:solidFill>
                <a:latin typeface="Arial Bold"/>
              </a:rPr>
              <a:t>1- </a:t>
            </a:r>
            <a:r>
              <a:rPr lang="en-US" sz="2400">
                <a:solidFill>
                  <a:srgbClr val="F4F5F5"/>
                </a:solidFill>
                <a:latin typeface="Arial Bold"/>
              </a:rPr>
              <a:t>IT IS RELATIVELY INEXPENSIVE:</a:t>
            </a:r>
          </a:p>
        </p:txBody>
      </p:sp>
      <p:sp>
        <p:nvSpPr>
          <p:cNvPr name="TextBox 9" id="9"/>
          <p:cNvSpPr txBox="true"/>
          <p:nvPr/>
        </p:nvSpPr>
        <p:spPr>
          <a:xfrm rot="0">
            <a:off x="1505534" y="4880030"/>
            <a:ext cx="2646611" cy="341757"/>
          </a:xfrm>
          <a:prstGeom prst="rect">
            <a:avLst/>
          </a:prstGeom>
        </p:spPr>
        <p:txBody>
          <a:bodyPr anchor="t" rtlCol="false" tIns="0" lIns="0" bIns="0" rIns="0">
            <a:spAutoFit/>
          </a:bodyPr>
          <a:lstStyle/>
          <a:p>
            <a:pPr algn="ctr">
              <a:lnSpc>
                <a:spcPts val="2664"/>
              </a:lnSpc>
              <a:spcBef>
                <a:spcPct val="0"/>
              </a:spcBef>
            </a:pPr>
            <a:r>
              <a:rPr lang="en-US" sz="2400">
                <a:solidFill>
                  <a:srgbClr val="FFFFFF"/>
                </a:solidFill>
                <a:latin typeface="HK Grotesk Bold Bold"/>
              </a:rPr>
              <a:t> 2- IS EASY TO USE</a:t>
            </a:r>
          </a:p>
        </p:txBody>
      </p:sp>
      <p:sp>
        <p:nvSpPr>
          <p:cNvPr name="TextBox 10" id="10"/>
          <p:cNvSpPr txBox="true"/>
          <p:nvPr/>
        </p:nvSpPr>
        <p:spPr>
          <a:xfrm rot="0">
            <a:off x="427242" y="5450387"/>
            <a:ext cx="8816471" cy="722757"/>
          </a:xfrm>
          <a:prstGeom prst="rect">
            <a:avLst/>
          </a:prstGeom>
        </p:spPr>
        <p:txBody>
          <a:bodyPr anchor="t" rtlCol="false" tIns="0" lIns="0" bIns="0" rIns="0">
            <a:spAutoFit/>
          </a:bodyPr>
          <a:lstStyle/>
          <a:p>
            <a:pPr algn="ctr">
              <a:lnSpc>
                <a:spcPts val="2664"/>
              </a:lnSpc>
              <a:spcBef>
                <a:spcPct val="0"/>
              </a:spcBef>
            </a:pPr>
            <a:r>
              <a:rPr lang="en-US" sz="2400">
                <a:solidFill>
                  <a:srgbClr val="F4F5F5"/>
                </a:solidFill>
                <a:latin typeface="Arial Bold"/>
              </a:rPr>
              <a:t>3- IT I</a:t>
            </a:r>
            <a:r>
              <a:rPr lang="en-US" sz="2400">
                <a:solidFill>
                  <a:srgbClr val="F4F5F5"/>
                </a:solidFill>
                <a:latin typeface="Arial Bold"/>
              </a:rPr>
              <a:t>S COMPATIBLE WITH A WIDE RANGE OF SENSORS AND ACTUATORS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8401603">
            <a:off x="5328173" y="-816435"/>
            <a:ext cx="18528255" cy="5642970"/>
          </a:xfrm>
          <a:custGeom>
            <a:avLst/>
            <a:gdLst/>
            <a:ahLst/>
            <a:cxnLst/>
            <a:rect r="r" b="b" t="t" l="l"/>
            <a:pathLst>
              <a:path h="5642970" w="18528255">
                <a:moveTo>
                  <a:pt x="0" y="0"/>
                </a:moveTo>
                <a:lnTo>
                  <a:pt x="18528254" y="0"/>
                </a:lnTo>
                <a:lnTo>
                  <a:pt x="18528254" y="5642970"/>
                </a:lnTo>
                <a:lnTo>
                  <a:pt x="0" y="5642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4960" y="7183858"/>
            <a:ext cx="616957" cy="2074442"/>
            <a:chOff x="0" y="0"/>
            <a:chExt cx="822610" cy="2765923"/>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08</a:t>
              </a:r>
            </a:p>
          </p:txBody>
        </p:sp>
      </p:grpSp>
      <p:sp>
        <p:nvSpPr>
          <p:cNvPr name="Freeform 6" id="6"/>
          <p:cNvSpPr/>
          <p:nvPr/>
        </p:nvSpPr>
        <p:spPr>
          <a:xfrm flipH="false" flipV="false" rot="0">
            <a:off x="2147462" y="2256867"/>
            <a:ext cx="12680186" cy="6718147"/>
          </a:xfrm>
          <a:custGeom>
            <a:avLst/>
            <a:gdLst/>
            <a:ahLst/>
            <a:cxnLst/>
            <a:rect r="r" b="b" t="t" l="l"/>
            <a:pathLst>
              <a:path h="6718147" w="12680186">
                <a:moveTo>
                  <a:pt x="0" y="0"/>
                </a:moveTo>
                <a:lnTo>
                  <a:pt x="12680187" y="0"/>
                </a:lnTo>
                <a:lnTo>
                  <a:pt x="12680187" y="6718147"/>
                </a:lnTo>
                <a:lnTo>
                  <a:pt x="0" y="6718147"/>
                </a:lnTo>
                <a:lnTo>
                  <a:pt x="0" y="0"/>
                </a:lnTo>
                <a:close/>
              </a:path>
            </a:pathLst>
          </a:custGeom>
          <a:blipFill>
            <a:blip r:embed="rId4"/>
            <a:stretch>
              <a:fillRect l="0" t="-596" r="0" b="-5572"/>
            </a:stretch>
          </a:blipFill>
        </p:spPr>
      </p:sp>
      <p:sp>
        <p:nvSpPr>
          <p:cNvPr name="TextBox 7" id="7"/>
          <p:cNvSpPr txBox="true"/>
          <p:nvPr/>
        </p:nvSpPr>
        <p:spPr>
          <a:xfrm rot="0">
            <a:off x="1028700" y="1095375"/>
            <a:ext cx="9711845" cy="4520565"/>
          </a:xfrm>
          <a:prstGeom prst="rect">
            <a:avLst/>
          </a:prstGeom>
        </p:spPr>
        <p:txBody>
          <a:bodyPr anchor="t" rtlCol="false" tIns="0" lIns="0" bIns="0" rIns="0">
            <a:spAutoFit/>
          </a:bodyPr>
          <a:lstStyle/>
          <a:p>
            <a:pPr>
              <a:lnSpc>
                <a:spcPts val="8880"/>
              </a:lnSpc>
            </a:pPr>
            <a:r>
              <a:rPr lang="en-US" sz="8000" spc="-240">
                <a:solidFill>
                  <a:srgbClr val="57FFDC"/>
                </a:solidFill>
                <a:latin typeface="HK Grotesk Bold"/>
              </a:rPr>
              <a:t>Circuit Of Project:</a:t>
            </a:r>
          </a:p>
          <a:p>
            <a:pPr>
              <a:lnSpc>
                <a:spcPts val="8880"/>
              </a:lnSpc>
            </a:pPr>
          </a:p>
          <a:p>
            <a:pPr>
              <a:lnSpc>
                <a:spcPts val="8880"/>
              </a:lnSpc>
            </a:pPr>
          </a:p>
          <a:p>
            <a:pPr>
              <a:lnSpc>
                <a:spcPts val="888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231817">
            <a:off x="-844946" y="4857919"/>
            <a:ext cx="21853999" cy="7390754"/>
          </a:xfrm>
          <a:custGeom>
            <a:avLst/>
            <a:gdLst/>
            <a:ahLst/>
            <a:cxnLst/>
            <a:rect r="r" b="b" t="t" l="l"/>
            <a:pathLst>
              <a:path h="7390754" w="21853999">
                <a:moveTo>
                  <a:pt x="21853999" y="0"/>
                </a:moveTo>
                <a:lnTo>
                  <a:pt x="0" y="0"/>
                </a:lnTo>
                <a:lnTo>
                  <a:pt x="0" y="7390754"/>
                </a:lnTo>
                <a:lnTo>
                  <a:pt x="21853999" y="7390754"/>
                </a:lnTo>
                <a:lnTo>
                  <a:pt x="218539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4960" y="7183858"/>
            <a:ext cx="616957" cy="2074442"/>
            <a:chOff x="0" y="0"/>
            <a:chExt cx="822610" cy="2765923"/>
          </a:xfrm>
        </p:grpSpPr>
        <p:sp>
          <p:nvSpPr>
            <p:cNvPr name="AutoShape 4" id="4"/>
            <p:cNvSpPr/>
            <p:nvPr/>
          </p:nvSpPr>
          <p:spPr>
            <a:xfrm rot="0">
              <a:off x="0" y="0"/>
              <a:ext cx="63500" cy="1767642"/>
            </a:xfrm>
            <a:prstGeom prst="rect">
              <a:avLst/>
            </a:prstGeom>
            <a:solidFill>
              <a:srgbClr val="57FFDC"/>
            </a:solidFill>
          </p:spPr>
        </p:sp>
        <p:sp>
          <p:nvSpPr>
            <p:cNvPr name="TextBox 5" id="5"/>
            <p:cNvSpPr txBox="true"/>
            <p:nvPr/>
          </p:nvSpPr>
          <p:spPr>
            <a:xfrm rot="0">
              <a:off x="0" y="2310295"/>
              <a:ext cx="822610" cy="455628"/>
            </a:xfrm>
            <a:prstGeom prst="rect">
              <a:avLst/>
            </a:prstGeom>
          </p:spPr>
          <p:txBody>
            <a:bodyPr anchor="t" rtlCol="false" tIns="0" lIns="0" bIns="0" rIns="0">
              <a:spAutoFit/>
            </a:bodyPr>
            <a:lstStyle/>
            <a:p>
              <a:pPr>
                <a:lnSpc>
                  <a:spcPts val="2664"/>
                </a:lnSpc>
              </a:pPr>
              <a:r>
                <a:rPr lang="en-US" sz="2400">
                  <a:solidFill>
                    <a:srgbClr val="FFFFFF"/>
                  </a:solidFill>
                  <a:latin typeface="HK Grotesk Bold"/>
                </a:rPr>
                <a:t>09</a:t>
              </a:r>
            </a:p>
          </p:txBody>
        </p:sp>
      </p:grpSp>
      <p:sp>
        <p:nvSpPr>
          <p:cNvPr name="Freeform 6" id="6"/>
          <p:cNvSpPr/>
          <p:nvPr/>
        </p:nvSpPr>
        <p:spPr>
          <a:xfrm flipH="false" flipV="false" rot="0">
            <a:off x="1704425" y="755657"/>
            <a:ext cx="14799500" cy="8676421"/>
          </a:xfrm>
          <a:custGeom>
            <a:avLst/>
            <a:gdLst/>
            <a:ahLst/>
            <a:cxnLst/>
            <a:rect r="r" b="b" t="t" l="l"/>
            <a:pathLst>
              <a:path h="8676421" w="14799500">
                <a:moveTo>
                  <a:pt x="0" y="0"/>
                </a:moveTo>
                <a:lnTo>
                  <a:pt x="14799500" y="0"/>
                </a:lnTo>
                <a:lnTo>
                  <a:pt x="14799500" y="8676421"/>
                </a:lnTo>
                <a:lnTo>
                  <a:pt x="0" y="8676421"/>
                </a:lnTo>
                <a:lnTo>
                  <a:pt x="0" y="0"/>
                </a:lnTo>
                <a:close/>
              </a:path>
            </a:pathLst>
          </a:custGeom>
          <a:blipFill>
            <a:blip r:embed="rId4"/>
            <a:stretch>
              <a:fillRect l="-30746" t="-14274" r="0" b="-1117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DAFhyaBx-Mo</dc:identifier>
  <dcterms:modified xsi:type="dcterms:W3CDTF">2011-08-01T06:04:30Z</dcterms:modified>
  <cp:revision>1</cp:revision>
  <dc:title>Blue and White Modern Technology Portfolio Presentation</dc:title>
</cp:coreProperties>
</file>